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3"/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12192000"/>
  <p:notesSz cx="6858000" cy="9144000"/>
  <p:embeddedFontLst>
    <p:embeddedFont>
      <p:font typeface="Lato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-bold.fntdata"/><Relationship Id="rId10" Type="http://schemas.openxmlformats.org/officeDocument/2006/relationships/font" Target="fonts/Lato-regular.fntdata"/><Relationship Id="rId13" Type="http://schemas.openxmlformats.org/officeDocument/2006/relationships/font" Target="fonts/Lato-boldItalic.fntdata"/><Relationship Id="rId12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5f92d937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95f92d937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5f92d937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95f92d937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4f7649d8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94f7649d85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>
            <p:ph idx="1" type="body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92745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4"/>
          <p:cNvSpPr txBox="1"/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Master">
  <p:cSld name="Content Mast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/>
          <p:nvPr>
            <p:ph idx="1" type="body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745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idx="1" type="body"/>
          </p:nvPr>
        </p:nvSpPr>
        <p:spPr>
          <a:xfrm>
            <a:off x="838200" y="1169129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92745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body"/>
          </p:nvPr>
        </p:nvSpPr>
        <p:spPr>
          <a:xfrm>
            <a:off x="6172200" y="1169129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92745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6"/>
          <p:cNvSpPr txBox="1"/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>
            <p:ph idx="2" type="pic"/>
          </p:nvPr>
        </p:nvSpPr>
        <p:spPr>
          <a:xfrm>
            <a:off x="6325950" y="1169129"/>
            <a:ext cx="55107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92745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9274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838200" y="1169129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92745"/>
              </a:buClr>
              <a:buSzPts val="2800"/>
              <a:buChar char="•"/>
              <a:defRPr/>
            </a:lvl1pPr>
            <a:lvl2pPr indent="-3810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theme" Target="../theme/theme1.xml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person, man, using, water&#10;&#10;Description automatically generated" id="11" name="Google Shape;11;p1"/>
          <p:cNvPicPr preferRelativeResize="0"/>
          <p:nvPr/>
        </p:nvPicPr>
        <p:blipFill rotWithShape="1">
          <a:blip r:embed="rId1">
            <a:alphaModFix amt="85000"/>
          </a:blip>
          <a:srcRect b="799" l="0" r="4507" t="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b="0" i="0" lang="en-US" sz="1800" u="none" cap="none" strike="noStrike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indable</a:t>
            </a:r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awing, light, clock&#10;&#10;Description automatically generated" id="18" name="Google Shape;1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9" name="Google Shape;1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0" name="Google Shape;2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21" name="Google Shape;2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 txBox="1"/>
          <p:nvPr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1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ccessible</a:t>
            </a:r>
            <a:endParaRPr/>
          </a:p>
        </p:txBody>
      </p:sp>
      <p:sp>
        <p:nvSpPr>
          <p:cNvPr id="23" name="Google Shape;23;p1"/>
          <p:cNvSpPr txBox="1"/>
          <p:nvPr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1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nteroperable</a:t>
            </a:r>
            <a:endParaRPr/>
          </a:p>
        </p:txBody>
      </p:sp>
      <p:sp>
        <p:nvSpPr>
          <p:cNvPr id="24" name="Google Shape;24;p1"/>
          <p:cNvSpPr txBox="1"/>
          <p:nvPr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1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eusable</a:t>
            </a:r>
            <a:endParaRPr sz="180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 txBox="1"/>
          <p:nvPr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The world’s leading and comprehensive </a:t>
            </a:r>
            <a:br>
              <a:rPr b="1" lang="en-US" sz="1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US" sz="1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community of experts making location information:</a:t>
            </a:r>
            <a:endParaRPr b="1" sz="180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" name="Google Shape;27;p1"/>
          <p:cNvSpPr txBox="1"/>
          <p:nvPr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®</a:t>
            </a:r>
            <a:endParaRPr sz="180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picture containing building, outdoor, light, city&#10;&#10;Description automatically generated" id="28" name="Google Shape;28;p1"/>
          <p:cNvPicPr preferRelativeResize="0"/>
          <p:nvPr/>
        </p:nvPicPr>
        <p:blipFill rotWithShape="1">
          <a:blip r:embed="rId6">
            <a:alphaModFix amt="85000"/>
          </a:blip>
          <a:srcRect b="63720" l="0" r="0" t="8535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 txBox="1"/>
          <p:nvPr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Lato"/>
              <a:buNone/>
            </a:pPr>
            <a:r>
              <a:rPr lang="en-US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ogc.org  |</a:t>
            </a:r>
            <a:endParaRPr/>
          </a:p>
        </p:txBody>
      </p:sp>
      <p:sp>
        <p:nvSpPr>
          <p:cNvPr id="30" name="Google Shape;30;p1"/>
          <p:cNvSpPr txBox="1"/>
          <p:nvPr>
            <p:ph idx="12" type="sldNum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building, drawing, window&#10;&#10;Description automatically generated" id="31" name="Google Shape;31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768" y="6517414"/>
            <a:ext cx="324582" cy="32458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584892" y="6551206"/>
            <a:ext cx="32575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Copyright © 2020 Open Geospatial Consortium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uilding, outdoor, light, city&#10;&#10;Description automatically generated" id="35" name="Google Shape;35;p3"/>
          <p:cNvPicPr preferRelativeResize="0"/>
          <p:nvPr/>
        </p:nvPicPr>
        <p:blipFill rotWithShape="1">
          <a:blip r:embed="rId1">
            <a:alphaModFix amt="85000"/>
          </a:blip>
          <a:srcRect b="74465" l="446" r="1152" t="18712"/>
          <a:stretch/>
        </p:blipFill>
        <p:spPr>
          <a:xfrm>
            <a:off x="0" y="833"/>
            <a:ext cx="12192000" cy="951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outdoor, light, city&#10;&#10;Description automatically generated" id="36" name="Google Shape;36;p3"/>
          <p:cNvPicPr preferRelativeResize="0"/>
          <p:nvPr/>
        </p:nvPicPr>
        <p:blipFill rotWithShape="1">
          <a:blip r:embed="rId2">
            <a:alphaModFix amt="85000"/>
          </a:blip>
          <a:srcRect b="63720" l="0" r="0" t="8535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 txBox="1"/>
          <p:nvPr>
            <p:ph idx="1" type="body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9274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9274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3"/>
          <p:cNvSpPr txBox="1"/>
          <p:nvPr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/>
          </a:p>
        </p:txBody>
      </p:sp>
      <p:sp>
        <p:nvSpPr>
          <p:cNvPr id="39" name="Google Shape;39;p3"/>
          <p:cNvSpPr txBox="1"/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Lato"/>
              <a:buNone/>
              <a:defRPr b="1" i="0" sz="36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3"/>
          <p:cNvSpPr txBox="1"/>
          <p:nvPr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Lato"/>
              <a:buNone/>
            </a:pPr>
            <a:r>
              <a:rPr lang="en-US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ogc.org  |</a:t>
            </a:r>
            <a:endParaRPr/>
          </a:p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building, drawing, window&#10;&#10;Description automatically generated" id="42" name="Google Shape;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768" y="6517414"/>
            <a:ext cx="324582" cy="32458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opengeospatial/OGC-ISG-Sprint-Sep-2020" TargetMode="External"/><Relationship Id="rId4" Type="http://schemas.openxmlformats.org/officeDocument/2006/relationships/hyperlink" Target="https://www.ogc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/>
        </p:nvSpPr>
        <p:spPr>
          <a:xfrm>
            <a:off x="153003" y="344639"/>
            <a:ext cx="62178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OGC ISG Sprint Kickoff Presentation: InfoDao LLC</a:t>
            </a:r>
            <a:r>
              <a:rPr b="1" lang="en-US" sz="2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|</a:t>
            </a:r>
            <a:r>
              <a:rPr b="1" lang="en-US" sz="2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000"/>
          </a:p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Joshua Rentrope, Co-Founder</a:t>
            </a:r>
            <a:endParaRPr sz="1000"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September 1</a:t>
            </a:r>
            <a:r>
              <a:rPr b="1" lang="en-US" sz="16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, 2020</a:t>
            </a:r>
            <a:endParaRPr sz="1000"/>
          </a:p>
        </p:txBody>
      </p:sp>
      <p:sp>
        <p:nvSpPr>
          <p:cNvPr id="66" name="Google Shape;66;p8"/>
          <p:cNvSpPr txBox="1"/>
          <p:nvPr/>
        </p:nvSpPr>
        <p:spPr>
          <a:xfrm>
            <a:off x="6658350" y="-1879525"/>
            <a:ext cx="4968900" cy="55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Plan on spending about 10 seconds here to mention the names of your organization and your primary and secondary technical POCs.</a:t>
            </a:r>
            <a:r>
              <a:rPr lang="en-US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idx="1" type="body"/>
          </p:nvPr>
        </p:nvSpPr>
        <p:spPr>
          <a:xfrm>
            <a:off x="334100" y="1162851"/>
            <a:ext cx="10515600" cy="4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92745"/>
              </a:buClr>
              <a:buSzPts val="2380"/>
              <a:buChar char="•"/>
            </a:pPr>
            <a:r>
              <a:rPr lang="en-US" sz="2380"/>
              <a:t>.Background: Machine learning and AI pipelines</a:t>
            </a:r>
            <a:endParaRPr sz="2380"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92745"/>
              </a:buClr>
              <a:buSzPts val="2380"/>
              <a:buChar char="•"/>
            </a:pPr>
            <a:r>
              <a:rPr lang="en-US" sz="2380"/>
              <a:t>.Our contribution will be in the Collections and 3D Containers portions of the GeoVolumes spec</a:t>
            </a:r>
            <a:endParaRPr sz="2380"/>
          </a:p>
          <a:p>
            <a:pPr indent="-227330" lvl="1" marL="685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Finding ways of appropriately structuring data within GeoVolumes</a:t>
            </a:r>
            <a:endParaRPr sz="2380"/>
          </a:p>
          <a:p>
            <a:pPr indent="-227330" lvl="1" marL="685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Developing techniques to interoperably handle data fusion</a:t>
            </a:r>
            <a:endParaRPr sz="2380"/>
          </a:p>
          <a:p>
            <a:pPr indent="-20193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Specifically covering Scenarios 2 and 3</a:t>
            </a:r>
            <a:endParaRPr sz="2380"/>
          </a:p>
          <a:p>
            <a:pPr indent="-227330" lvl="1" marL="685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How multiple datasets can be combined (Scenario 2)</a:t>
            </a:r>
            <a:endParaRPr sz="2380"/>
          </a:p>
          <a:p>
            <a:pPr indent="-227330" lvl="1" marL="685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Identifying the computational impact of the spec on data fusion (Scenario 3 &amp; stretch goals)</a:t>
            </a:r>
            <a:endParaRPr sz="2380"/>
          </a:p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0805489" y="6545722"/>
            <a:ext cx="1141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223709" y="55285"/>
            <a:ext cx="10515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Lato"/>
              <a:buNone/>
            </a:pPr>
            <a:r>
              <a:rPr lang="en-US"/>
              <a:t>Intro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10805489" y="6545722"/>
            <a:ext cx="1141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/>
          <p:cNvSpPr txBox="1"/>
          <p:nvPr>
            <p:ph type="title"/>
          </p:nvPr>
        </p:nvSpPr>
        <p:spPr>
          <a:xfrm>
            <a:off x="223709" y="55285"/>
            <a:ext cx="10515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Lato"/>
              <a:buNone/>
            </a:pPr>
            <a:r>
              <a:rPr lang="en-US"/>
              <a:t>Prior Work</a:t>
            </a:r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3">
            <a:alphaModFix/>
          </a:blip>
          <a:srcRect b="1629" l="10668" r="5064" t="-1630"/>
          <a:stretch/>
        </p:blipFill>
        <p:spPr>
          <a:xfrm>
            <a:off x="1169225" y="3739525"/>
            <a:ext cx="4864026" cy="264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245" y="1129300"/>
            <a:ext cx="4706054" cy="26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0"/>
          <p:cNvPicPr preferRelativeResize="0"/>
          <p:nvPr/>
        </p:nvPicPr>
        <p:blipFill rotWithShape="1">
          <a:blip r:embed="rId5">
            <a:alphaModFix/>
          </a:blip>
          <a:srcRect b="21332" l="7243" r="6831" t="10621"/>
          <a:stretch/>
        </p:blipFill>
        <p:spPr>
          <a:xfrm>
            <a:off x="1169225" y="1129300"/>
            <a:ext cx="4864024" cy="264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250" y="3776450"/>
            <a:ext cx="4706051" cy="2647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334107" y="116283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92745"/>
              </a:buClr>
              <a:buSzPts val="2380"/>
              <a:buChar char="•"/>
            </a:pPr>
            <a:r>
              <a:rPr lang="en-US" sz="2380"/>
              <a:t>Please add any long or non-urgent questions as new issues in the GitHub repo (</a:t>
            </a:r>
            <a:r>
              <a:rPr lang="en-US" sz="2380" u="sng">
                <a:solidFill>
                  <a:schemeClr val="hlink"/>
                </a:solidFill>
                <a:hlinkClick r:id="rId3"/>
              </a:rPr>
              <a:t>https://github.com/opengeospatial/OGC-ISG-Sprint-Sep-2020</a:t>
            </a:r>
            <a:r>
              <a:rPr lang="en-US" sz="2380"/>
              <a:t>).</a:t>
            </a:r>
            <a:endParaRPr sz="2380"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For further information about InfoDao visit the following links:</a:t>
            </a:r>
            <a:endParaRPr sz="2380"/>
          </a:p>
          <a:p>
            <a:pPr indent="-22733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 sz="2380" u="sng">
                <a:solidFill>
                  <a:schemeClr val="hlink"/>
                </a:solidFill>
                <a:hlinkClick r:id="rId4"/>
              </a:rPr>
              <a:t>https://www.ogc.org/</a:t>
            </a:r>
            <a:r>
              <a:rPr lang="en-US" sz="2380"/>
              <a:t>.</a:t>
            </a:r>
            <a:endParaRPr sz="2380"/>
          </a:p>
          <a:p>
            <a:pPr indent="-22733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https://infodaollc.com/isg-sprint</a:t>
            </a:r>
            <a:endParaRPr sz="2380"/>
          </a:p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10805489" y="6545722"/>
            <a:ext cx="11412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223709" y="55285"/>
            <a:ext cx="105156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Lato"/>
              <a:buNone/>
            </a:pPr>
            <a:r>
              <a:rPr lang="en-US"/>
              <a:t>Wrapping it up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